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7" r:id="rId11"/>
    <p:sldId id="263" r:id="rId12"/>
    <p:sldId id="268" r:id="rId13"/>
    <p:sldId id="272" r:id="rId14"/>
    <p:sldId id="271" r:id="rId15"/>
    <p:sldId id="273" r:id="rId16"/>
    <p:sldId id="274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ushi Walia" userId="a7d0b61c270057f4" providerId="LiveId" clId="{AA201DB7-5F1E-4900-81A9-D103F3E87D73}"/>
    <pc:docChg chg="modSld">
      <pc:chgData name="Ayushi Walia" userId="a7d0b61c270057f4" providerId="LiveId" clId="{AA201DB7-5F1E-4900-81A9-D103F3E87D73}" dt="2024-06-05T00:27:41.597" v="2" actId="1076"/>
      <pc:docMkLst>
        <pc:docMk/>
      </pc:docMkLst>
      <pc:sldChg chg="modSp mod">
        <pc:chgData name="Ayushi Walia" userId="a7d0b61c270057f4" providerId="LiveId" clId="{AA201DB7-5F1E-4900-81A9-D103F3E87D73}" dt="2024-06-05T00:03:30.409" v="1" actId="20577"/>
        <pc:sldMkLst>
          <pc:docMk/>
          <pc:sldMk cId="3623842648" sldId="258"/>
        </pc:sldMkLst>
        <pc:spChg chg="mod">
          <ac:chgData name="Ayushi Walia" userId="a7d0b61c270057f4" providerId="LiveId" clId="{AA201DB7-5F1E-4900-81A9-D103F3E87D73}" dt="2024-06-05T00:03:30.409" v="1" actId="20577"/>
          <ac:spMkLst>
            <pc:docMk/>
            <pc:sldMk cId="3623842648" sldId="258"/>
            <ac:spMk id="3" creationId="{F575C043-14FA-BB98-0C6E-7163CB48DA91}"/>
          </ac:spMkLst>
        </pc:spChg>
      </pc:sldChg>
      <pc:sldChg chg="modSp mod">
        <pc:chgData name="Ayushi Walia" userId="a7d0b61c270057f4" providerId="LiveId" clId="{AA201DB7-5F1E-4900-81A9-D103F3E87D73}" dt="2024-06-05T00:27:41.597" v="2" actId="1076"/>
        <pc:sldMkLst>
          <pc:docMk/>
          <pc:sldMk cId="186273056" sldId="265"/>
        </pc:sldMkLst>
        <pc:picChg chg="mod">
          <ac:chgData name="Ayushi Walia" userId="a7d0b61c270057f4" providerId="LiveId" clId="{AA201DB7-5F1E-4900-81A9-D103F3E87D73}" dt="2024-06-05T00:27:41.597" v="2" actId="1076"/>
          <ac:picMkLst>
            <pc:docMk/>
            <pc:sldMk cId="186273056" sldId="265"/>
            <ac:picMk id="5" creationId="{00FEF64E-2F10-EA07-D3FE-A14FB295AD8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6/4/2024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73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97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4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64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94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2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2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3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6/4/2024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4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shah.pranj@northeastern.edu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mailto:walia.ay@northeastern.edu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mailto:jani.av@northeastern.edu" TargetMode="External"/><Relationship Id="rId5" Type="http://schemas.openxmlformats.org/officeDocument/2006/relationships/hyperlink" Target="mailto:rajmane.a@northeastern.edu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rick Neighbourhood">
            <a:extLst>
              <a:ext uri="{FF2B5EF4-FFF2-40B4-BE49-F238E27FC236}">
                <a16:creationId xmlns:a16="http://schemas.microsoft.com/office/drawing/2014/main" id="{3B18968A-4C35-08DE-4B70-C09BE75539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4783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D14886-AAEF-F3A3-5D30-0A94BA52F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9935" y="768334"/>
            <a:ext cx="3932537" cy="2866405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Boston Crash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8BF85-FF2D-66AB-D0EA-58217235D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935" y="3837712"/>
            <a:ext cx="3932537" cy="2250392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90000"/>
              </a:lnSpc>
            </a:pPr>
            <a:endParaRPr lang="en-GB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ALY – 6040(80476) – Spring 2023</a:t>
            </a:r>
          </a:p>
          <a:p>
            <a:pPr algn="ctr">
              <a:lnSpc>
                <a:spcPct val="90000"/>
              </a:lnSpc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2 </a:t>
            </a:r>
          </a:p>
          <a:p>
            <a:pPr algn="ctr">
              <a:lnSpc>
                <a:spcPct val="90000"/>
              </a:lnSpc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Aditi Rajmane –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rajmane.a@northeastern.edu</a:t>
            </a:r>
            <a:endParaRPr lang="en-GB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 Jani –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jani.av@northeastern.edu</a:t>
            </a:r>
            <a:endParaRPr lang="en-GB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Ayushi Ajay Walia –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walia.ay@northeastern.edu</a:t>
            </a:r>
            <a:endParaRPr lang="en-GB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Pranjal Shah – </a:t>
            </a: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shah.pranj@northeastern.edu</a:t>
            </a:r>
            <a:endParaRPr lang="en-GB" sz="1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Professor – Kasun Samarasinghe</a:t>
            </a:r>
            <a:endParaRPr lang="en-GB" sz="18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endParaRPr lang="en-GB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9934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B6F0947C-AE8D-8028-9C98-C621B869D563}"/>
              </a:ext>
            </a:extLst>
          </p:cNvPr>
          <p:cNvSpPr txBox="1">
            <a:spLocks/>
          </p:cNvSpPr>
          <p:nvPr/>
        </p:nvSpPr>
        <p:spPr>
          <a:xfrm>
            <a:off x="7590934" y="2406685"/>
            <a:ext cx="3932537" cy="1750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67140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6DFE4-9C5A-9FF0-DD7E-B60DB169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9725164" cy="106324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for CatBoost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CB80E1-B174-0CC0-875C-D2E740BE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934412"/>
            <a:ext cx="4133559" cy="382681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 classifier's ROC curve performs excellently in distinguishing crashes involving 2 or more vehicles.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 score of 0.9948 confirms the classifier’s strong discrimination ability between positive and negative instances.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 classifier outperforms a random classifier (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gray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dashed line) with its ROC curve positioned in the top-left corner.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results validate the effectiveness of 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algorithm for predicting multi-vehicle crashes in 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crash_df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ROC curve and AUC analysis provide valuable insights into the classifier's performance in binary classification tasks.</a:t>
            </a:r>
          </a:p>
          <a:p>
            <a:pPr algn="just">
              <a:lnSpc>
                <a:spcPct val="90000"/>
              </a:lnSpc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F9B9C2E4-4C48-6367-BAE0-A126A437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36" y="2160016"/>
            <a:ext cx="6430513" cy="335994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1DE5-BFCB-7943-17DA-36F150BC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325299" cy="955273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12BA8-A2FD-DB25-0D7B-18E952BF2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50" y="1838130"/>
            <a:ext cx="8989397" cy="3941759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achieves an accuracy of 0.9598, correctly classifying 95.98% of instances in the testing set.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AUC score is calculated as 0.9820, indicating strong performance in distinguishing between crashes involving 2 or more vehicles and those that do not.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high AUC score suggests that 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is accurate and reliable in its predictions.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ROC curve, a widely used evaluation metric for binary classification models, is plotted to visualize the model's performance.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ROC curve illustrates the trade-off between the sensitivity (true positive rate) and specificity (true negative rate) of the classifier at different threshold values.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plot helps assess the model's ability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classify positive and negative instances across different decision thresholds correctly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demonstrates strong performance and provides valuable insights for predicting multiple-vehicle crashes.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high accuracy, AUC score, and ROC curve analysis highlight the effectiveness of 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in this binary classification task.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9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16225-A6ED-0B3E-BAFC-7F86BF94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10043755" cy="93661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for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0C05-165C-B66E-E9E2-708A4B39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707501"/>
            <a:ext cx="4133559" cy="4053728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shows excellent performance in distinguishing between positive and negative instances, as seen from the smooth upward slope of the ROC curve.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 score of 0.9820 indicates strong model performance, with higher values suggesting better classification accuracy.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shape of the ROC curve and high AUC score validate the reliability and effectiveness of the </a:t>
            </a:r>
            <a:r>
              <a:rPr lang="en-GB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in predicting the number of vehicles involved in crashes.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provides accurate and reliable predictions, making it a valuable tool for classifying crashes based on the number of vehicles involved.</a:t>
            </a:r>
          </a:p>
          <a:p>
            <a:pPr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findings underscore the efficacy of the </a:t>
            </a:r>
            <a:r>
              <a:rPr lang="en-GB" sz="1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algorithm in accurately differentiating crashes based on the number of vehicles involved.</a:t>
            </a:r>
          </a:p>
          <a:p>
            <a:pPr algn="just">
              <a:lnSpc>
                <a:spcPct val="90000"/>
              </a:lnSpc>
            </a:pP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7D239-BC86-A2F6-7BB4-731E32BC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336" y="2103812"/>
            <a:ext cx="6430513" cy="371361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941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Machine Learning Algorithms utilized: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Decision Tree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Random Forest Tree</a:t>
            </a:r>
          </a:p>
          <a:p>
            <a:r>
              <a:rPr lang="en-GB" dirty="0">
                <a:latin typeface="Times New Roman" pitchFamily="18" charset="0"/>
                <a:cs typeface="Times New Roman" pitchFamily="18" charset="0"/>
              </a:rPr>
              <a:t>Gradient Boosting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16225-A6ED-0B3E-BAFC-7F86BF94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10043755" cy="93661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0C05-165C-B66E-E9E2-708A4B39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78" y="2290618"/>
            <a:ext cx="4133559" cy="288872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 chart shows feature importance scores for the variables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Crash_Date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City_Town_name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Decision Tree model.</a:t>
            </a:r>
          </a:p>
          <a:p>
            <a:pPr algn="just">
              <a:lnSpc>
                <a:spcPct val="90000"/>
              </a:lnSpc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Crash_Date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high importance score of approximately 0.40, indicating its significant impact on the model's predictions.</a:t>
            </a:r>
          </a:p>
          <a:p>
            <a:pPr algn="just">
              <a:lnSpc>
                <a:spcPct val="90000"/>
              </a:lnSpc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City_Town_name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low importance score close to 0.0, suggesting minimal influence on the model's predictions.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Users\HP\OneDrive\Desktop\Decision tree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67036" y="2000755"/>
            <a:ext cx="5943600" cy="3539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594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16225-A6ED-0B3E-BAFC-7F86BF94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10043755" cy="93661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0C05-165C-B66E-E9E2-708A4B39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78" y="2290618"/>
            <a:ext cx="4133559" cy="288872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graph shows that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Crash_Time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 higher importance score, while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Crash_Date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an importance score of 0.0 in the Random Forest Tree model.</a:t>
            </a:r>
          </a:p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importance score indicates the relative significance of each feature in making predictions.</a:t>
            </a:r>
          </a:p>
          <a:p>
            <a:pPr algn="just">
              <a:lnSpc>
                <a:spcPct val="90000"/>
              </a:lnSpc>
            </a:pP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Crash_Time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identified as the most important feature, suggesting that the time of the crash plays a crucial role in the model's predictions.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Users\HP\Downloads\MicrosoftTeams-image (2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0982" y="2179667"/>
            <a:ext cx="6259367" cy="287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594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16225-A6ED-0B3E-BAFC-7F86BF94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10043755" cy="93661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0C05-165C-B66E-E9E2-708A4B39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278" y="2290618"/>
            <a:ext cx="4133559" cy="2888720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Machine (GBM) is an ensemble learning method that builds multiple decision trees sequentially.</a:t>
            </a:r>
          </a:p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combining numerous weak learners, GBM reduces bias and variance, resulting in generally better performance compared to individual Decision Trees or Random Forests.</a:t>
            </a:r>
          </a:p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training a GBM model on large datasets can be slower and require more memory due to the sequential nature of tree building.</a:t>
            </a:r>
          </a:p>
          <a:p>
            <a:pPr algn="just">
              <a:lnSpc>
                <a:spcPct val="90000"/>
              </a:lnSpc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Crash_time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at 12153.0 importance and lowest is of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Nmber_of_vehicles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1487.0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:\Users\HP\Downloads\MicrosoftTeams-image (3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5164" y="1902810"/>
            <a:ext cx="5313796" cy="350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594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D40E-D9ED-AF0D-23ED-12A6DB76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849438" cy="1268984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8696-DB28-2A9B-6E6F-55270A71E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054711" cy="3601212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we recommend using the CatBoost or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for predicting whether a crash involves 2 or more vehicles due to their high accuracy and AUC scores. 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we also acknowledge that the Logistic Regression and Random Forest models performed well and may be suitable for certain applications. 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our findings suggest that machine learning models can be effective tools for predicting the likelihood of a crash involving multiple vehicles and can be useful in improving road safety</a:t>
            </a:r>
          </a:p>
        </p:txBody>
      </p:sp>
    </p:spTree>
    <p:extLst>
      <p:ext uri="{BB962C8B-B14F-4D97-AF65-F5344CB8AC3E}">
        <p14:creationId xmlns:p14="http://schemas.microsoft.com/office/powerpoint/2010/main" val="62424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9B8A-4CC0-F6DD-1FA2-0002FE25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485" y="2581030"/>
            <a:ext cx="7335835" cy="9366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8159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BFC8-DCC6-EA2A-5B72-D9FE05B7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DFFF3-15E8-DA5A-966A-F33CE555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Massachusetts crash data is a comprehensive dataset that provides valuable insights into the factors contributing to motor vehicle crashes in the state.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contains detailed information about each crash, including vehicle types, road and weather conditions, and contributing factors (e.g., driver distraction, speeding, impaired driving).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enables us to identify patterns, trends, and underlying causes of crashes, ultimately helping to improve road safety.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has approximately 45980 entries.</a:t>
            </a:r>
            <a:endParaRPr lang="en-GB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2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611D-811A-95D6-3FC6-C95C3C8E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this dataset is selected?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C043-14FA-BB98-0C6E-7163CB48D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Massachusetts crash data is particularly relevant for policymakers and researchers in traffic safety.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Policymakers can use the data to evaluate the effectiveness of existing interventions and policies, making informed decisions on resource allocation and potential policy changes.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Researchers can analyze the data to assess the impact of interventions, identify best practices, and contribute to evidence-based strategies for enhancing road safety.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84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50F2-4E3F-676A-0C60-2241B771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219EC-6DFE-F1A7-46AD-10EBF2FD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Linear and Logistic Regression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 using LightGBM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</a:p>
          <a:p>
            <a:pPr algn="just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2 Variables</a:t>
            </a:r>
          </a:p>
        </p:txBody>
      </p:sp>
    </p:spTree>
    <p:extLst>
      <p:ext uri="{BB962C8B-B14F-4D97-AF65-F5344CB8AC3E}">
        <p14:creationId xmlns:p14="http://schemas.microsoft.com/office/powerpoint/2010/main" val="288919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CCFB-2BFE-BA1F-0D5D-2BB2E737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and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6E0A-58F1-C366-5800-27DAC03E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8662826" cy="3601212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 accurately predicted the number of vehicles involved in each crash.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requires more precision for predicting the number of vehicles involved.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results suggest that linear regression may be better for this problem.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and experimentation are needed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each model's strengths and weaknesses fully</a:t>
            </a: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Determining the best approach for predicting the number of vehicles involved in car crashes requires additional investigation.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research can help identify the optimal model and improve prediction accuracy.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limitations and nuances of each model is crucial for making informed decisions in crash prediction.</a:t>
            </a:r>
          </a:p>
        </p:txBody>
      </p:sp>
    </p:spTree>
    <p:extLst>
      <p:ext uri="{BB962C8B-B14F-4D97-AF65-F5344CB8AC3E}">
        <p14:creationId xmlns:p14="http://schemas.microsoft.com/office/powerpoint/2010/main" val="257558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C1B19-2AF7-DA03-EEB2-BD84148E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ROC curve for Linear Regression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1DB48-3EF7-DD67-DC02-9B3DD1EB39A3}"/>
              </a:ext>
            </a:extLst>
          </p:cNvPr>
          <p:cNvSpPr txBox="1"/>
          <p:nvPr/>
        </p:nvSpPr>
        <p:spPr>
          <a:xfrm>
            <a:off x="565151" y="2160016"/>
            <a:ext cx="4133559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 (blue line) has an AUC of 0.68, indicating moderate performance in classifying positive and negative instances.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(orange line) has a lower AUC of 0.53, performing poorly in distinguishing between positive and negative classes.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quickly reaches a plateau, showing limited performance.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ROC curve confirms the Linear Regression model’s superiority over the Logistic Regression model in this classification task.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EF64E-2F10-EA07-D3FE-A14FB295A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526" y="2006249"/>
            <a:ext cx="6430513" cy="2845502"/>
          </a:xfrm>
          <a:prstGeom prst="rect">
            <a:avLst/>
          </a:prstGeom>
        </p:spPr>
      </p:pic>
      <p:grpSp>
        <p:nvGrpSpPr>
          <p:cNvPr id="62" name="Group 5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3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5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7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9D88B-386D-903C-BBA2-F33B8341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for 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6A008-777A-0B3B-4E8F-CA79902B4D92}"/>
              </a:ext>
            </a:extLst>
          </p:cNvPr>
          <p:cNvSpPr txBox="1"/>
          <p:nvPr/>
        </p:nvSpPr>
        <p:spPr>
          <a:xfrm>
            <a:off x="565151" y="2160016"/>
            <a:ext cx="4133559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PR-ROC curve measures the model's ability to identify positive instances while minimizing false positives.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achieves an AUC of 0.78, indicating good performance.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 AUC suggests effective identification of positive instances with high precision.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is well-suited for this dataset based on its AUC score.</a:t>
            </a:r>
          </a:p>
          <a:p>
            <a:pPr indent="-228600" algn="just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PR-ROC curve provides valuable insights into model performance for the classification task.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E206C-E5E9-E8F0-9917-6C2496B03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6596" y="1760779"/>
            <a:ext cx="6430513" cy="3327791"/>
          </a:xfrm>
          <a:prstGeom prst="rect">
            <a:avLst/>
          </a:prstGeom>
        </p:spPr>
      </p:pic>
      <p:grpSp>
        <p:nvGrpSpPr>
          <p:cNvPr id="23" name="Group 13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3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60389-852D-BF40-4C91-DD3F48E1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597511" cy="1268984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 using LightGBM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08E8-B3CB-4E47-C6FE-72265E945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10695" cy="3601212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hyperparameter tuning using LightGBM for binary classification.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is split into training and testing sets.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grid is defined to specify tuning options.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 classifier is created and trained using grid search cross-validation.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hyperparameters found: learning rate=0.1, max depth=7, estimators=50, leaves=127.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accuracy: 0.9785, indicating good performance.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is evaluated on the testing set, achieving the accuracy of 0.9797.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 is a powerful tool for classification tasks and demonstrates the potential for improving accuracy.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showcases a practical approach to hyperparameter tuning and highlights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LightGBM's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capabilities.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71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A3A9-D458-6808-871E-291D1B38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8690817" cy="1268984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AF7A-9AFA-6127-2AE2-D4643371C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250654" cy="3601212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utilizes the 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roc_auc_score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function from sci-kit-learn to calculate the AUC of the ROC curve.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 takes predicted target probabilities (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y_pred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actual target values (</a:t>
            </a:r>
            <a:r>
              <a:rPr lang="en-GB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as input.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 score of 0.9917 indicates the excellent performance of the CatBoost classifier.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Classifier distinguishes crashes involving 2 or more vehicles with high accuracy.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AUC score close to 1 suggests model accuracy and reliability.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 classifier is considered very effective for predicting crashes involving multiple vehicles.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AUC score highlights the model's ability to differentiate between crash scenarios.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</a:t>
            </a:r>
            <a:r>
              <a:rPr lang="en-GB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showcases the importance of evaluating classification models using the AUC score.</a:t>
            </a:r>
          </a:p>
          <a:p>
            <a:pPr algn="just"/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32490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322E1C"/>
      </a:dk2>
      <a:lt2>
        <a:srgbClr val="F2F0F3"/>
      </a:lt2>
      <a:accent1>
        <a:srgbClr val="5BB320"/>
      </a:accent1>
      <a:accent2>
        <a:srgbClr val="90AC13"/>
      </a:accent2>
      <a:accent3>
        <a:srgbClr val="C19C22"/>
      </a:accent3>
      <a:accent4>
        <a:srgbClr val="D55A17"/>
      </a:accent4>
      <a:accent5>
        <a:srgbClr val="E72936"/>
      </a:accent5>
      <a:accent6>
        <a:srgbClr val="D51773"/>
      </a:accent6>
      <a:hlink>
        <a:srgbClr val="C25448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1471</Words>
  <Application>Microsoft Office PowerPoint</Application>
  <PresentationFormat>Widescreen</PresentationFormat>
  <Paragraphs>104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Avenir Next</vt:lpstr>
      <vt:lpstr>Neue Haas Grotesk Text Pro</vt:lpstr>
      <vt:lpstr>Times New Roman</vt:lpstr>
      <vt:lpstr>PunchcardVTI</vt:lpstr>
      <vt:lpstr>Boston Crash</vt:lpstr>
      <vt:lpstr>Introduction </vt:lpstr>
      <vt:lpstr>Why this dataset is selected?</vt:lpstr>
      <vt:lpstr>Exploratory Data Analysis</vt:lpstr>
      <vt:lpstr>Linear and Logistic Regression</vt:lpstr>
      <vt:lpstr>ROC curve for Linear Regression </vt:lpstr>
      <vt:lpstr>ROC curve for Logistic Regression</vt:lpstr>
      <vt:lpstr>Hyperparameter Tuning using LightGBM </vt:lpstr>
      <vt:lpstr>CatBoost</vt:lpstr>
      <vt:lpstr>ROC curve for CatBoost</vt:lpstr>
      <vt:lpstr>XGBoost for 2 Variables</vt:lpstr>
      <vt:lpstr>ROC curve for XGBoost</vt:lpstr>
      <vt:lpstr>Machine Learning Algorithms utilized:</vt:lpstr>
      <vt:lpstr>Decision Tree</vt:lpstr>
      <vt:lpstr>Random Forest Tree</vt:lpstr>
      <vt:lpstr>Gradient Boosting</vt:lpstr>
      <vt:lpstr>Conclusion and 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Crash</dc:title>
  <dc:creator>Ayushi Walia</dc:creator>
  <cp:lastModifiedBy>Ayushi Walia</cp:lastModifiedBy>
  <cp:revision>4</cp:revision>
  <dcterms:created xsi:type="dcterms:W3CDTF">2023-05-18T05:08:04Z</dcterms:created>
  <dcterms:modified xsi:type="dcterms:W3CDTF">2024-06-05T00:27:51Z</dcterms:modified>
</cp:coreProperties>
</file>